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2.2 Verschillende visies op ziekte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nl-NL" dirty="0" smtClean="0"/>
              <a:t>Je splitst de visie op ziekte op in drie delen: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b="1" dirty="0" smtClean="0"/>
              <a:t>Traditionele benadering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b="1" dirty="0" smtClean="0"/>
              <a:t>Min of meer aanvaarde alternatieve benadering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NL" b="1" dirty="0" smtClean="0"/>
              <a:t>Andere alternatieve benaderingen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6421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volgende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Thema </a:t>
            </a:r>
            <a:r>
              <a:rPr lang="nl-NL" dirty="0">
                <a:solidFill>
                  <a:srgbClr val="FF0000"/>
                </a:solidFill>
              </a:rPr>
              <a:t>2.3 Ziekte verloop </a:t>
            </a:r>
            <a:r>
              <a:rPr lang="nl-NL" dirty="0" smtClean="0">
                <a:solidFill>
                  <a:srgbClr val="FF0000"/>
                </a:solidFill>
              </a:rPr>
              <a:t>en 2.4 </a:t>
            </a:r>
            <a:r>
              <a:rPr lang="nl-NL" dirty="0">
                <a:solidFill>
                  <a:srgbClr val="FF0000"/>
                </a:solidFill>
              </a:rPr>
              <a:t>Oorzaken van ziekte in zijn geheel doorlezen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Opdrachten (vorige sheet afmaken)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429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2.2.1 Traditionele benadering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Traditionele</a:t>
            </a:r>
            <a:r>
              <a:rPr lang="nl-NL" dirty="0"/>
              <a:t> </a:t>
            </a:r>
            <a:r>
              <a:rPr lang="nl-NL" dirty="0" smtClean="0"/>
              <a:t>benadering of </a:t>
            </a:r>
            <a:r>
              <a:rPr lang="nl-NL" b="1" dirty="0" smtClean="0"/>
              <a:t>reguliere</a:t>
            </a:r>
            <a:r>
              <a:rPr lang="nl-NL" dirty="0" smtClean="0"/>
              <a:t> benadering is de benadering waarbij door laboratorium en bewezen wetenschappelijk onderzoek een ziekte wordt benaderd.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Holistisch mensbeeld </a:t>
            </a:r>
            <a:r>
              <a:rPr lang="nl-NL" dirty="0" smtClean="0"/>
              <a:t>er wordt gekeken naar het gehele beeld d.w.z.  Naar de lichamelijke, geestelijke en sociale aspecten van een individu.</a:t>
            </a:r>
          </a:p>
          <a:p>
            <a:r>
              <a:rPr lang="nl-NL" dirty="0" smtClean="0"/>
              <a:t>Als een aspect niet goed functioneert heeft dat gevolgen voor de andere aspecten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648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van ziekten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Somatogenie</a:t>
            </a:r>
          </a:p>
          <a:p>
            <a:r>
              <a:rPr lang="nl-NL" dirty="0" smtClean="0"/>
              <a:t>Processen in het lichaam zelf zijn oorzaak van de ziekte</a:t>
            </a:r>
          </a:p>
          <a:p>
            <a:r>
              <a:rPr lang="nl-NL" b="1" dirty="0" err="1" smtClean="0">
                <a:solidFill>
                  <a:srgbClr val="FF0000"/>
                </a:solidFill>
              </a:rPr>
              <a:t>Psychogenie</a:t>
            </a: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Geestelijke factoren spelen mede een rol bij het ontstaan van een ziekte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Sociogenie</a:t>
            </a:r>
          </a:p>
          <a:p>
            <a:r>
              <a:rPr lang="nl-NL" dirty="0" smtClean="0"/>
              <a:t>Maatschappelijke en culturele factoren zijn doorslaggevend bij ziekte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Stress</a:t>
            </a:r>
          </a:p>
          <a:p>
            <a:r>
              <a:rPr lang="nl-NL" dirty="0" smtClean="0"/>
              <a:t>De belangrijkste elementen ziekte veroorzaker (omgeving verwacht te veel, werk is juist onder je capaciteiten, isolement).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381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2.2.2 Alternatieve benaderingen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 meer dan 100 jaar bestaan </a:t>
            </a:r>
            <a:r>
              <a:rPr lang="nl-NL" dirty="0"/>
              <a:t>er </a:t>
            </a:r>
            <a:r>
              <a:rPr lang="nl-NL" dirty="0" smtClean="0"/>
              <a:t>alternatieve benaderingen, die niet of nauwelijks bewezen kunnen worden. Ze worden </a:t>
            </a:r>
            <a:r>
              <a:rPr lang="nl-NL" b="1" dirty="0" smtClean="0"/>
              <a:t>niet</a:t>
            </a:r>
            <a:r>
              <a:rPr lang="nl-NL" dirty="0" smtClean="0"/>
              <a:t> erkend door de traditionele ziekteleer. </a:t>
            </a:r>
          </a:p>
          <a:p>
            <a:r>
              <a:rPr lang="nl-NL" dirty="0" smtClean="0"/>
              <a:t>Soms werken ze wel (meer aanvaard) en worden soms gedeeltelijk betaald door het ziekenfonds.</a:t>
            </a:r>
          </a:p>
          <a:p>
            <a:r>
              <a:rPr lang="nl-NL" dirty="0" smtClean="0"/>
              <a:t>Twee bekende voorbeelden zijn: </a:t>
            </a:r>
            <a:r>
              <a:rPr lang="nl-NL" dirty="0" smtClean="0">
                <a:solidFill>
                  <a:srgbClr val="FF0000"/>
                </a:solidFill>
              </a:rPr>
              <a:t>homeopathie en acupunctuur.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2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2.2.3 Homeopathie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</a:t>
            </a:r>
            <a:r>
              <a:rPr lang="nl-NL" b="1" dirty="0" smtClean="0"/>
              <a:t>principe</a:t>
            </a:r>
            <a:r>
              <a:rPr lang="nl-NL" dirty="0" smtClean="0"/>
              <a:t> </a:t>
            </a:r>
            <a:r>
              <a:rPr lang="nl-NL" dirty="0"/>
              <a:t>van </a:t>
            </a:r>
            <a:r>
              <a:rPr lang="nl-NL" dirty="0" smtClean="0"/>
              <a:t>homeopathie is gebaseerd op</a:t>
            </a:r>
            <a:r>
              <a:rPr lang="nl-NL" dirty="0" smtClean="0">
                <a:solidFill>
                  <a:schemeClr val="tx1"/>
                </a:solidFill>
              </a:rPr>
              <a:t> een </a:t>
            </a:r>
            <a:r>
              <a:rPr lang="nl-NL" dirty="0" smtClean="0">
                <a:solidFill>
                  <a:srgbClr val="FF0000"/>
                </a:solidFill>
              </a:rPr>
              <a:t>holistisch mensbeeld </a:t>
            </a:r>
            <a:r>
              <a:rPr lang="nl-NL" dirty="0" smtClean="0">
                <a:solidFill>
                  <a:schemeClr val="tx1"/>
                </a:solidFill>
              </a:rPr>
              <a:t>en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het</a:t>
            </a:r>
            <a:r>
              <a:rPr lang="nl-NL" dirty="0" smtClean="0">
                <a:solidFill>
                  <a:srgbClr val="FF0000"/>
                </a:solidFill>
              </a:rPr>
              <a:t> zelf herstellend vermogen</a:t>
            </a:r>
            <a:r>
              <a:rPr lang="nl-NL" dirty="0" smtClean="0">
                <a:solidFill>
                  <a:schemeClr val="tx1"/>
                </a:solidFill>
              </a:rPr>
              <a:t> van de mens.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Homeopathie gaat er vanuit dat ziekte genezen moet worden met dezelfde stoffen die de ziekte veroorzaken.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De behandeling bestaat uit een </a:t>
            </a:r>
            <a:r>
              <a:rPr lang="nl-NL" dirty="0" smtClean="0">
                <a:solidFill>
                  <a:srgbClr val="FF0000"/>
                </a:solidFill>
              </a:rPr>
              <a:t>sterk verdunde oplossing </a:t>
            </a:r>
            <a:r>
              <a:rPr lang="nl-NL" dirty="0" smtClean="0">
                <a:solidFill>
                  <a:schemeClr val="tx1"/>
                </a:solidFill>
              </a:rPr>
              <a:t>van de ziekmakende stof.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Deze stof wordt vaak uit de natuur verkregen.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6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2.2.4 Acupunctuur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Acupunctuur</a:t>
            </a:r>
            <a:r>
              <a:rPr lang="nl-NL" dirty="0" smtClean="0"/>
              <a:t> is onderdeel van eeuwenoude Chinese geneeskunde.</a:t>
            </a:r>
          </a:p>
          <a:p>
            <a:r>
              <a:rPr lang="nl-NL" dirty="0" smtClean="0"/>
              <a:t>De benadering is gebaseerd op een </a:t>
            </a:r>
            <a:r>
              <a:rPr lang="nl-NL" dirty="0" smtClean="0">
                <a:solidFill>
                  <a:srgbClr val="FF0000"/>
                </a:solidFill>
              </a:rPr>
              <a:t>holistisch mensbeeld, </a:t>
            </a:r>
            <a:r>
              <a:rPr lang="nl-NL" dirty="0" smtClean="0">
                <a:solidFill>
                  <a:schemeClr val="tx1"/>
                </a:solidFill>
              </a:rPr>
              <a:t>waarbij</a:t>
            </a:r>
            <a:r>
              <a:rPr lang="nl-NL" dirty="0" smtClean="0">
                <a:solidFill>
                  <a:srgbClr val="FF0000"/>
                </a:solidFill>
              </a:rPr>
              <a:t> energieën  </a:t>
            </a:r>
            <a:r>
              <a:rPr lang="nl-NL" dirty="0" smtClean="0">
                <a:solidFill>
                  <a:schemeClr val="tx1"/>
                </a:solidFill>
              </a:rPr>
              <a:t>door het lichaam stromen.</a:t>
            </a:r>
          </a:p>
          <a:p>
            <a:r>
              <a:rPr lang="nl-NL" dirty="0">
                <a:solidFill>
                  <a:srgbClr val="FF0000"/>
                </a:solidFill>
              </a:rPr>
              <a:t>Energieën </a:t>
            </a:r>
            <a:r>
              <a:rPr lang="nl-NL" dirty="0" smtClean="0">
                <a:solidFill>
                  <a:schemeClr val="tx1"/>
                </a:solidFill>
              </a:rPr>
              <a:t>stromen door </a:t>
            </a:r>
            <a:r>
              <a:rPr lang="nl-NL" dirty="0" smtClean="0">
                <a:solidFill>
                  <a:srgbClr val="FF0000"/>
                </a:solidFill>
              </a:rPr>
              <a:t>12 meridianen, </a:t>
            </a:r>
            <a:r>
              <a:rPr lang="nl-NL" dirty="0" smtClean="0">
                <a:solidFill>
                  <a:schemeClr val="tx1"/>
                </a:solidFill>
              </a:rPr>
              <a:t>die vertakkingen hebben naar alle lichaamsdelen en organen.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Verspreid over het lichaam zitten </a:t>
            </a:r>
            <a:r>
              <a:rPr lang="nl-NL" dirty="0" smtClean="0">
                <a:solidFill>
                  <a:srgbClr val="FF0000"/>
                </a:solidFill>
              </a:rPr>
              <a:t>acupunctuurpunten</a:t>
            </a:r>
            <a:r>
              <a:rPr lang="nl-NL" dirty="0" smtClean="0">
                <a:solidFill>
                  <a:schemeClr val="tx1"/>
                </a:solidFill>
              </a:rPr>
              <a:t> die  corresponderen met de organen.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Ingebrachte naalden beïnvloeden de energiestromen.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Antroposofische geneeskunde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Antroposofische</a:t>
            </a:r>
            <a:r>
              <a:rPr lang="nl-NL" dirty="0"/>
              <a:t> </a:t>
            </a:r>
            <a:r>
              <a:rPr lang="nl-NL" dirty="0" smtClean="0"/>
              <a:t>geneeskunde wordt ook gezien als alternatief.</a:t>
            </a:r>
          </a:p>
          <a:p>
            <a:r>
              <a:rPr lang="nl-NL" dirty="0" smtClean="0"/>
              <a:t>Antroposofie is een </a:t>
            </a:r>
            <a:r>
              <a:rPr lang="nl-NL" dirty="0" smtClean="0">
                <a:solidFill>
                  <a:srgbClr val="FF0000"/>
                </a:solidFill>
              </a:rPr>
              <a:t>levensfilosofie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Antroposofische artsen </a:t>
            </a:r>
            <a:r>
              <a:rPr lang="nl-NL" dirty="0" smtClean="0">
                <a:solidFill>
                  <a:srgbClr val="FF0000"/>
                </a:solidFill>
              </a:rPr>
              <a:t>adviseren</a:t>
            </a:r>
            <a:r>
              <a:rPr lang="nl-NL" dirty="0" smtClean="0">
                <a:solidFill>
                  <a:schemeClr val="tx1"/>
                </a:solidFill>
              </a:rPr>
              <a:t> de cliënt </a:t>
            </a:r>
            <a:r>
              <a:rPr lang="nl-NL" dirty="0">
                <a:solidFill>
                  <a:schemeClr val="tx1"/>
                </a:solidFill>
              </a:rPr>
              <a:t>vanuit </a:t>
            </a:r>
            <a:r>
              <a:rPr lang="nl-NL" dirty="0" smtClean="0">
                <a:solidFill>
                  <a:schemeClr val="tx1"/>
                </a:solidFill>
              </a:rPr>
              <a:t>antroposofische opvattingen.</a:t>
            </a:r>
          </a:p>
          <a:p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2.2.5 Andere alternatieve behandelingen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Naast homeopathie en acupunctuur  bestaan er nog andere benaderingen, die als alternatief worden gezien.</a:t>
            </a:r>
          </a:p>
          <a:p>
            <a:r>
              <a:rPr lang="nl-NL" dirty="0" smtClean="0"/>
              <a:t>Bijvoorbeeld: aurahealing, hypnotherapie, voetreflexologie, osteopathie, haptonomie, gebedsgenezing</a:t>
            </a:r>
            <a:r>
              <a:rPr lang="nl-NL" dirty="0"/>
              <a:t>, Ayurveda (Indiase </a:t>
            </a:r>
            <a:r>
              <a:rPr lang="nl-NL" dirty="0" smtClean="0"/>
              <a:t>gezondheidsleer)),natuurgeneeskunde</a:t>
            </a:r>
            <a:r>
              <a:rPr lang="nl-NL" dirty="0"/>
              <a:t>, </a:t>
            </a:r>
            <a:r>
              <a:rPr lang="nl-NL" dirty="0" smtClean="0"/>
              <a:t>Bowentherapie(De </a:t>
            </a:r>
            <a:r>
              <a:rPr lang="nl-NL" dirty="0"/>
              <a:t>basis is het creëren van ontspanning en het lichaam van daar uit laten herinneren wat de natuurlijke balans is (</a:t>
            </a:r>
            <a:r>
              <a:rPr lang="nl-NL" dirty="0" smtClean="0"/>
              <a:t>homeostase) en </a:t>
            </a:r>
            <a:r>
              <a:rPr lang="nl-NL" dirty="0"/>
              <a:t>Quantum </a:t>
            </a:r>
            <a:r>
              <a:rPr lang="nl-NL" dirty="0" smtClean="0"/>
              <a:t>Touch (De </a:t>
            </a:r>
            <a:r>
              <a:rPr lang="nl-NL" dirty="0"/>
              <a:t>behandeling gaat uit van ademhaling en bewustwordingstechnieken, om de zelfgenezingskracht te stimuleren en er daarmee voor te zorgen dat we bepaalde kwalen of symptomen kunnen </a:t>
            </a:r>
            <a:r>
              <a:rPr lang="nl-NL" dirty="0" smtClean="0"/>
              <a:t>verhelpen).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29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Ga naar </a:t>
            </a:r>
            <a:r>
              <a:rPr lang="nl-NL" dirty="0" smtClean="0"/>
              <a:t>welzijn.angerenstein.nl</a:t>
            </a:r>
            <a:endParaRPr lang="nl-NL" dirty="0"/>
          </a:p>
          <a:p>
            <a:r>
              <a:rPr lang="nl-NL" dirty="0"/>
              <a:t>Ga dan naar </a:t>
            </a:r>
            <a:r>
              <a:rPr lang="nl-NL" dirty="0" smtClean="0"/>
              <a:t> het (blauwe) boek Ontwikkeling en omgeving</a:t>
            </a:r>
          </a:p>
          <a:p>
            <a:r>
              <a:rPr lang="nl-NL" dirty="0" smtClean="0"/>
              <a:t>Naar </a:t>
            </a:r>
            <a:r>
              <a:rPr lang="nl-NL" dirty="0"/>
              <a:t>VW thema </a:t>
            </a:r>
            <a:r>
              <a:rPr lang="nl-NL" dirty="0" smtClean="0"/>
              <a:t> </a:t>
            </a:r>
            <a:r>
              <a:rPr lang="nl-NL" dirty="0"/>
              <a:t>(bovenste bestandje van de twee)</a:t>
            </a:r>
          </a:p>
          <a:p>
            <a:r>
              <a:rPr lang="nl-NL" dirty="0">
                <a:solidFill>
                  <a:srgbClr val="FF0000"/>
                </a:solidFill>
              </a:rPr>
              <a:t>Maak opdracht </a:t>
            </a:r>
            <a:r>
              <a:rPr lang="nl-NL" dirty="0" smtClean="0">
                <a:solidFill>
                  <a:srgbClr val="FF0000"/>
                </a:solidFill>
              </a:rPr>
              <a:t>1 gezamenlijk klassikaal , opdracht 2 gezamenlijk in groepjes van 4 klassikaal bespreken, opdracht 3  en 4  en 5 </a:t>
            </a:r>
            <a:r>
              <a:rPr lang="nl-NL" dirty="0">
                <a:solidFill>
                  <a:srgbClr val="FF0000"/>
                </a:solidFill>
              </a:rPr>
              <a:t>individueel, </a:t>
            </a:r>
            <a:r>
              <a:rPr lang="nl-NL" dirty="0" smtClean="0">
                <a:solidFill>
                  <a:srgbClr val="FF0000"/>
                </a:solidFill>
              </a:rPr>
              <a:t>opdracht 6 werk in </a:t>
            </a:r>
            <a:r>
              <a:rPr lang="nl-NL" dirty="0" err="1" smtClean="0">
                <a:solidFill>
                  <a:srgbClr val="FF0000"/>
                </a:solidFill>
              </a:rPr>
              <a:t>tweetallen,samen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overleggen is prima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Sla </a:t>
            </a:r>
            <a:r>
              <a:rPr lang="nl-NL" dirty="0"/>
              <a:t>je opdrachten goed op in je pc, is aan het eind LP 1 je bewijs van inzet en voorwaarde om de toets te kunnen halen.</a:t>
            </a:r>
          </a:p>
          <a:p>
            <a:r>
              <a:rPr lang="nl-NL" dirty="0"/>
              <a:t>Volgende week bespreken we de opdrachten na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1507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758</TotalTime>
  <Words>552</Words>
  <Application>Microsoft Office PowerPoint</Application>
  <PresentationFormat>Breedbeeld</PresentationFormat>
  <Paragraphs>50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Organisch</vt:lpstr>
      <vt:lpstr>2.2 Verschillende visies op ziekte</vt:lpstr>
      <vt:lpstr>2.2.1 Traditionele benadering </vt:lpstr>
      <vt:lpstr>Oorzaken van ziekten</vt:lpstr>
      <vt:lpstr>2.2.2 Alternatieve benaderingen</vt:lpstr>
      <vt:lpstr>2.2.3 Homeopathie</vt:lpstr>
      <vt:lpstr>2.2.4 Acupunctuur</vt:lpstr>
      <vt:lpstr>Antroposofische geneeskunde</vt:lpstr>
      <vt:lpstr>2.2.5 Andere alternatieve behandelingen</vt:lpstr>
      <vt:lpstr>Angerenstein</vt:lpstr>
      <vt:lpstr>Voor volgende week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Verschillende visies op ziekte</dc:title>
  <dc:creator>Toon Groen</dc:creator>
  <cp:lastModifiedBy>Toon Groen</cp:lastModifiedBy>
  <cp:revision>16</cp:revision>
  <dcterms:created xsi:type="dcterms:W3CDTF">2019-10-06T20:43:25Z</dcterms:created>
  <dcterms:modified xsi:type="dcterms:W3CDTF">2019-10-07T12:41:50Z</dcterms:modified>
</cp:coreProperties>
</file>